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79" r:id="rId2"/>
    <p:sldId id="257" r:id="rId3"/>
    <p:sldId id="258" r:id="rId4"/>
    <p:sldId id="337" r:id="rId5"/>
    <p:sldId id="334" r:id="rId6"/>
    <p:sldId id="345" r:id="rId7"/>
    <p:sldId id="333" r:id="rId8"/>
    <p:sldId id="335" r:id="rId9"/>
    <p:sldId id="336" r:id="rId10"/>
    <p:sldId id="341" r:id="rId11"/>
    <p:sldId id="342" r:id="rId12"/>
    <p:sldId id="343" r:id="rId13"/>
    <p:sldId id="338" r:id="rId14"/>
    <p:sldId id="344" r:id="rId15"/>
    <p:sldId id="348" r:id="rId16"/>
    <p:sldId id="349" r:id="rId17"/>
    <p:sldId id="340" r:id="rId18"/>
    <p:sldId id="346" r:id="rId19"/>
    <p:sldId id="347" r:id="rId20"/>
    <p:sldId id="266" r:id="rId21"/>
  </p:sldIdLst>
  <p:sldSz cx="24384000" cy="13716000"/>
  <p:notesSz cx="5143500" cy="9144000"/>
  <p:embeddedFontLst>
    <p:embeddedFont>
      <p:font typeface="Microsoft JhengHei" panose="020B0604030504040204" pitchFamily="34" charset="-120"/>
      <p:regular r:id="rId23"/>
      <p:bold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C12"/>
    <a:srgbClr val="DD4B39"/>
    <a:srgbClr val="FFFFFF"/>
    <a:srgbClr val="00A65A"/>
    <a:srgbClr val="00C0EF"/>
    <a:srgbClr val="3C8DBC"/>
    <a:srgbClr val="FFF2F0"/>
    <a:srgbClr val="FFCCC7"/>
    <a:srgbClr val="4BACC6"/>
    <a:srgbClr val="537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11" autoAdjust="0"/>
    <p:restoredTop sz="94613"/>
  </p:normalViewPr>
  <p:slideViewPr>
    <p:cSldViewPr snapToGrid="0" snapToObjects="1">
      <p:cViewPr varScale="1">
        <p:scale>
          <a:sx n="46" d="100"/>
          <a:sy n="46" d="100"/>
        </p:scale>
        <p:origin x="4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C3C92-BB62-48E7-9D79-97FA4C308844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1C816-3C9F-4AF7-B8DD-A8C50151FE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1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459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74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824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678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04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755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65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06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24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475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52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0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21123339" y="704099"/>
            <a:ext cx="2384360" cy="715347"/>
          </a:xfrm>
          <a:prstGeom prst="rect">
            <a:avLst/>
          </a:prstGeom>
        </p:spPr>
      </p:pic>
      <p:sp>
        <p:nvSpPr>
          <p:cNvPr id="3" name="Object 407"/>
          <p:cNvSpPr txBox="1"/>
          <p:nvPr userDrawn="1"/>
        </p:nvSpPr>
        <p:spPr>
          <a:xfrm>
            <a:off x="319584" y="12868984"/>
            <a:ext cx="10565293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 txBox="1"/>
          <p:nvPr userDrawn="1"/>
        </p:nvSpPr>
        <p:spPr>
          <a:xfrm>
            <a:off x="20944295" y="12868984"/>
            <a:ext cx="2742448" cy="3642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C11FAF64-B590-4D3F-84AC-7FC208599E32}" type="slidenum">
              <a:rPr lang="zh-CN" altLang="en-US" sz="1135" smtClean="0"/>
              <a:t>‹#›</a:t>
            </a:fld>
            <a:endParaRPr lang="zh-CN" altLang="en-US" sz="11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0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21123339" y="704099"/>
            <a:ext cx="2384360" cy="715347"/>
          </a:xfrm>
          <a:prstGeom prst="rect">
            <a:avLst/>
          </a:prstGeom>
        </p:spPr>
      </p:pic>
      <p:sp>
        <p:nvSpPr>
          <p:cNvPr id="5" name="Object 407"/>
          <p:cNvSpPr txBox="1"/>
          <p:nvPr userDrawn="1"/>
        </p:nvSpPr>
        <p:spPr>
          <a:xfrm>
            <a:off x="319584" y="12868984"/>
            <a:ext cx="10565293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2021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3"/>
          <p:cNvSpPr txBox="1"/>
          <p:nvPr userDrawn="1"/>
        </p:nvSpPr>
        <p:spPr>
          <a:xfrm>
            <a:off x="20944295" y="12868984"/>
            <a:ext cx="2742448" cy="3642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C11FAF64-B590-4D3F-84AC-7FC208599E32}" type="slidenum">
              <a:rPr lang="zh-CN" altLang="en-US" sz="1135" smtClean="0"/>
              <a:t>‹#›</a:t>
            </a:fld>
            <a:endParaRPr lang="zh-CN" altLang="en-US" sz="11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 rotWithShape="1">
          <a:blip r:embed="rId2" cstate="email"/>
          <a:srcRect r="3421"/>
          <a:stretch>
            <a:fillRect/>
          </a:stretch>
        </p:blipFill>
        <p:spPr>
          <a:xfrm>
            <a:off x="11470408" y="0"/>
            <a:ext cx="12913591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" y="0"/>
            <a:ext cx="15029838" cy="137414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667118" y="1238250"/>
            <a:ext cx="1054100" cy="914400"/>
          </a:xfrm>
          <a:prstGeom prst="rect">
            <a:avLst/>
          </a:prstGeom>
        </p:spPr>
      </p:pic>
      <p:grpSp>
        <p:nvGrpSpPr>
          <p:cNvPr id="105" name="组合 105"/>
          <p:cNvGrpSpPr/>
          <p:nvPr/>
        </p:nvGrpSpPr>
        <p:grpSpPr>
          <a:xfrm>
            <a:off x="10188117" y="0"/>
            <a:ext cx="6007100" cy="13741400"/>
            <a:chOff x="10188117" y="0"/>
            <a:chExt cx="6007100" cy="13741400"/>
          </a:xfrm>
        </p:grpSpPr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/>
            <a:stretch>
              <a:fillRect/>
            </a:stretch>
          </p:blipFill>
          <p:spPr>
            <a:xfrm>
              <a:off x="10188117" y="0"/>
              <a:ext cx="6007100" cy="13741400"/>
            </a:xfrm>
            <a:prstGeom prst="rect">
              <a:avLst/>
            </a:prstGeom>
          </p:spPr>
        </p:pic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rcRect/>
            <a:stretch>
              <a:fillRect/>
            </a:stretch>
          </p:blipFill>
          <p:spPr>
            <a:xfrm>
              <a:off x="10696117" y="0"/>
              <a:ext cx="4864100" cy="13741400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1779185" y="4561159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分布式锁介绍</a:t>
            </a:r>
            <a:endParaRPr lang="en-US" altLang="zh-CN" sz="6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99324" y="6096000"/>
            <a:ext cx="13701279" cy="1549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0" name="Object 1010"/>
          <p:cNvSpPr txBox="1"/>
          <p:nvPr/>
        </p:nvSpPr>
        <p:spPr>
          <a:xfrm>
            <a:off x="16512145" y="12266126"/>
            <a:ext cx="7691463" cy="1244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Logistics Fit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3010"/>
          <p:cNvSpPr txBox="1"/>
          <p:nvPr/>
        </p:nvSpPr>
        <p:spPr>
          <a:xfrm>
            <a:off x="632361" y="12570721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image 2011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143000" y="1055864"/>
            <a:ext cx="3025160" cy="907598"/>
          </a:xfrm>
          <a:prstGeom prst="rect">
            <a:avLst/>
          </a:prstGeom>
        </p:spPr>
      </p:pic>
      <p:sp>
        <p:nvSpPr>
          <p:cNvPr id="2" name="Object 108"/>
          <p:cNvSpPr txBox="1"/>
          <p:nvPr/>
        </p:nvSpPr>
        <p:spPr>
          <a:xfrm>
            <a:off x="1779983" y="8461964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姓名：梅建明</a:t>
            </a:r>
          </a:p>
          <a:p>
            <a:pPr algn="l">
              <a:lnSpc>
                <a:spcPct val="100000"/>
              </a:lnSpc>
            </a:pPr>
            <a:endParaRPr lang="zh-CN" altLang="en-US" sz="4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108"/>
          <p:cNvSpPr txBox="1"/>
          <p:nvPr/>
        </p:nvSpPr>
        <p:spPr>
          <a:xfrm>
            <a:off x="1779186" y="7158856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部门：根技术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数据库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2851688" y="2580273"/>
            <a:ext cx="11530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创建具有唯一索引的表，唯一索引列存储锁名称</a:t>
            </a:r>
            <a:endParaRPr lang="en-US" altLang="zh-CN" sz="40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4000" dirty="0">
                <a:solidFill>
                  <a:srgbClr val="24292F"/>
                </a:solidFill>
                <a:latin typeface="+mj-ea"/>
                <a:ea typeface="+mj-ea"/>
              </a:rPr>
              <a:t>1.</a:t>
            </a:r>
            <a:r>
              <a:rPr lang="zh-CN" altLang="en-US" sz="4000" dirty="0">
                <a:solidFill>
                  <a:srgbClr val="24292F"/>
                </a:solidFill>
                <a:latin typeface="+mj-ea"/>
                <a:ea typeface="+mj-ea"/>
              </a:rPr>
              <a:t>获取锁：在表中增加行记录，添加成功则获取锁</a:t>
            </a:r>
            <a:endParaRPr lang="en-US" altLang="zh-CN" sz="4000" dirty="0">
              <a:solidFill>
                <a:srgbClr val="24292F"/>
              </a:solidFill>
              <a:latin typeface="+mj-ea"/>
              <a:ea typeface="+mj-ea"/>
            </a:endParaRPr>
          </a:p>
          <a:p>
            <a:pPr algn="l"/>
            <a:r>
              <a:rPr lang="en-US" altLang="zh-CN" sz="40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2.</a:t>
            </a:r>
            <a:r>
              <a:rPr lang="zh-CN" altLang="en-US" sz="40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释放锁：删除添加的行记录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D6DEE2-DD47-1962-1E3B-0D8F83199C21}"/>
              </a:ext>
            </a:extLst>
          </p:cNvPr>
          <p:cNvSpPr txBox="1"/>
          <p:nvPr/>
        </p:nvSpPr>
        <p:spPr>
          <a:xfrm>
            <a:off x="2851688" y="6652328"/>
            <a:ext cx="11034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仅满足基础需求，其它锁特性并没有实现，在解决问题的过程中会使整个方案变得越来越复杂。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操作数据库需要一定的开销，性能问题需要考虑。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BF3262-7CEC-966F-C652-B8C0EC786BFD}"/>
              </a:ext>
            </a:extLst>
          </p:cNvPr>
          <p:cNvSpPr txBox="1"/>
          <p:nvPr/>
        </p:nvSpPr>
        <p:spPr>
          <a:xfrm>
            <a:off x="1101033" y="2580273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AA6BFF-87F2-AFEE-E2B1-405B14E7AC80}"/>
              </a:ext>
            </a:extLst>
          </p:cNvPr>
          <p:cNvSpPr txBox="1"/>
          <p:nvPr/>
        </p:nvSpPr>
        <p:spPr>
          <a:xfrm>
            <a:off x="1101033" y="6652329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问题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4F33D2B-7830-B585-0922-D5B43DD0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234" y="2197100"/>
            <a:ext cx="9263466" cy="111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41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ZooKeeper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838886" y="9256385"/>
            <a:ext cx="67766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应用与</a:t>
            </a:r>
            <a:r>
              <a:rPr lang="en-US" altLang="zh-CN" sz="32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ZooKeeper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失联导致获取到的锁被释放</a:t>
            </a:r>
            <a:endParaRPr lang="en-US" altLang="zh-CN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CN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性能不如</a:t>
            </a:r>
            <a:r>
              <a:rPr lang="en-US" altLang="zh-CN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Redis</a:t>
            </a:r>
            <a:endParaRPr lang="zh-CN" altLang="en-US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CB3FB0-E3D1-8250-EE2D-9D94B09774E4}"/>
              </a:ext>
            </a:extLst>
          </p:cNvPr>
          <p:cNvSpPr txBox="1"/>
          <p:nvPr/>
        </p:nvSpPr>
        <p:spPr>
          <a:xfrm>
            <a:off x="1101034" y="2580273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7C4D10-1B35-D360-6D74-76172E35E95F}"/>
              </a:ext>
            </a:extLst>
          </p:cNvPr>
          <p:cNvSpPr txBox="1"/>
          <p:nvPr/>
        </p:nvSpPr>
        <p:spPr>
          <a:xfrm>
            <a:off x="1101033" y="7964833"/>
            <a:ext cx="151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问题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0FFDB5-BC75-2F63-8927-C0F0E9459FF4}"/>
              </a:ext>
            </a:extLst>
          </p:cNvPr>
          <p:cNvSpPr txBox="1"/>
          <p:nvPr/>
        </p:nvSpPr>
        <p:spPr>
          <a:xfrm>
            <a:off x="1101033" y="3531795"/>
            <a:ext cx="131884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基于临时有序节点，程序创建临时节点，判断当前节点是否为目录下第一个节点，是第一个则获取锁成功，如果不是，则说明没有获取到锁，那么就需要在序列中找到比自己小的那个节点，并对其调用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exist()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方法，对其注册事件监听，当监听到这个节点被删除了，那就再去判断一次自己当初创建的节点是否变成了序列中最小的。如果是，则获取锁，如果不是，则重复上述步骤。</a:t>
            </a:r>
          </a:p>
          <a:p>
            <a:pPr algn="l"/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当释放锁的时候，只需将这个临时节点删除即可。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99C2CE3-19ED-F884-AE3D-D84765AF5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638" y="1994716"/>
            <a:ext cx="8241062" cy="111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5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Redis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3DD6AE-B8E9-1700-E313-F31522C2B722}"/>
              </a:ext>
            </a:extLst>
          </p:cNvPr>
          <p:cNvSpPr txBox="1"/>
          <p:nvPr/>
        </p:nvSpPr>
        <p:spPr>
          <a:xfrm>
            <a:off x="876299" y="8740159"/>
            <a:ext cx="128861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没有自动续租，业务时间大于锁过期时间锁失效</a:t>
            </a:r>
            <a:endParaRPr lang="en-US" altLang="zh-CN" sz="44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单节点导致锁丢失</a:t>
            </a:r>
            <a:endParaRPr lang="en-US" altLang="zh-CN" sz="44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其它锁特性并没有实现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7EAFDA-5EB3-B18D-60B4-83E9DEC9EAFF}"/>
              </a:ext>
            </a:extLst>
          </p:cNvPr>
          <p:cNvSpPr txBox="1"/>
          <p:nvPr/>
        </p:nvSpPr>
        <p:spPr>
          <a:xfrm>
            <a:off x="1138447" y="2064047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E6CA46-D6F1-9FBD-62DF-F9D1688F3487}"/>
              </a:ext>
            </a:extLst>
          </p:cNvPr>
          <p:cNvSpPr txBox="1"/>
          <p:nvPr/>
        </p:nvSpPr>
        <p:spPr>
          <a:xfrm>
            <a:off x="1138447" y="7448607"/>
            <a:ext cx="151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问题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0A6C7C-EA82-A20E-DC43-43C54671538B}"/>
              </a:ext>
            </a:extLst>
          </p:cNvPr>
          <p:cNvSpPr txBox="1"/>
          <p:nvPr/>
        </p:nvSpPr>
        <p:spPr>
          <a:xfrm>
            <a:off x="1138446" y="3015569"/>
            <a:ext cx="122520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SETNX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命令在添加已存在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时返回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0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，不存在则返回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1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，加上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expire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命令设置过期时间来延长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存活时间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876FEAA-C61F-5B0A-9074-14BC058C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068" y="2358570"/>
            <a:ext cx="8594940" cy="107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3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8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Redisson</a:t>
              </a:r>
              <a:r>
                <a:rPr lang="zh-CN" altLang="en-US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分布式锁</a:t>
              </a:r>
              <a:endParaRPr lang="en-US" altLang="zh-CN" sz="8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823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Redis</a:t>
            </a: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分布式锁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3F9C0-FC84-9683-05FC-941E22D7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358570"/>
            <a:ext cx="14897100" cy="77057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36BC5C-4980-9F66-3192-36865DE36312}"/>
              </a:ext>
            </a:extLst>
          </p:cNvPr>
          <p:cNvSpPr txBox="1"/>
          <p:nvPr/>
        </p:nvSpPr>
        <p:spPr>
          <a:xfrm>
            <a:off x="1138447" y="2064047"/>
            <a:ext cx="1549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B4EFC3-054B-C4A7-049A-16D6C54E14AE}"/>
              </a:ext>
            </a:extLst>
          </p:cNvPr>
          <p:cNvSpPr txBox="1"/>
          <p:nvPr/>
        </p:nvSpPr>
        <p:spPr>
          <a:xfrm>
            <a:off x="1138446" y="3015569"/>
            <a:ext cx="71188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SETNX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命令在添加已存在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时返回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0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，不存在则返回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1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，加上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expire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命令设置过期时间来延长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存活时间</a:t>
            </a:r>
          </a:p>
        </p:txBody>
      </p:sp>
    </p:spTree>
    <p:extLst>
      <p:ext uri="{BB962C8B-B14F-4D97-AF65-F5344CB8AC3E}">
        <p14:creationId xmlns:p14="http://schemas.microsoft.com/office/powerpoint/2010/main" val="416975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红锁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RedLock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3F9C0-FC84-9683-05FC-941E22D7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358570"/>
            <a:ext cx="14897100" cy="77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36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联锁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MultiLock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3F9C0-FC84-9683-05FC-941E22D7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358570"/>
            <a:ext cx="14897100" cy="77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5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plg</a:t>
              </a:r>
              <a:r>
                <a:rPr lang="en-US" altLang="zh-CN" sz="6000" b="1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fx</a:t>
              </a:r>
              <a:r>
                <a:rPr lang="en-US" altLang="zh-CN" sz="6000" b="1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-starter-</a:t>
              </a: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distributedLock</a:t>
              </a:r>
              <a:endParaRPr lang="en-US" altLang="zh-CN" sz="6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49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依赖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0ABF9A-3127-2B33-A16C-F59122032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7037343"/>
            <a:ext cx="9218261" cy="2308324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&gt;com.prolog.framework&lt;/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&gt;plg-fx-starter-distributedLock&lt;/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endParaRPr lang="en-US" altLang="zh-CN" sz="4800" dirty="0"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F91C3F-5ED6-14B0-E492-5F763E037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033" y="7037343"/>
            <a:ext cx="8143009" cy="4154984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dependencies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&gt;com.prolog.framework&lt;/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&gt;plg-fx-parent&lt;/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version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&gt;2.1.0.release&lt;/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version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&gt;pom&lt;/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scope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&gt;import&lt;/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scope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dependencies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3E4F49-12EF-6604-E6FD-707E6486BACC}"/>
              </a:ext>
            </a:extLst>
          </p:cNvPr>
          <p:cNvSpPr txBox="1"/>
          <p:nvPr/>
        </p:nvSpPr>
        <p:spPr>
          <a:xfrm>
            <a:off x="1101034" y="2179924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说明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08F9B8-3114-A704-89DC-FE285382570E}"/>
              </a:ext>
            </a:extLst>
          </p:cNvPr>
          <p:cNvSpPr txBox="1"/>
          <p:nvPr/>
        </p:nvSpPr>
        <p:spPr>
          <a:xfrm>
            <a:off x="1101033" y="3131446"/>
            <a:ext cx="131884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Maven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中统一版本管理，配置后项目中使用相关依赖可不指定版本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endParaRPr lang="en-US" altLang="zh-CN" sz="3600" dirty="0">
              <a:solidFill>
                <a:srgbClr val="24292F"/>
              </a:solidFill>
              <a:latin typeface="+mj-ea"/>
              <a:ea typeface="+mj-ea"/>
            </a:endParaRPr>
          </a:p>
          <a:p>
            <a:pPr algn="l"/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plg-fx-starter-distributedLock</a:t>
            </a: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：提供了</a:t>
            </a:r>
            <a:r>
              <a:rPr kumimoji="0" lang="en-US" altLang="zh-CN" sz="3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Redssion-RLock</a:t>
            </a: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封装，使用更简便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9532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使用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08F9B8-3114-A704-89DC-FE285382570E}"/>
              </a:ext>
            </a:extLst>
          </p:cNvPr>
          <p:cNvSpPr txBox="1"/>
          <p:nvPr/>
        </p:nvSpPr>
        <p:spPr>
          <a:xfrm>
            <a:off x="1101034" y="2050367"/>
            <a:ext cx="20234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distributedLock</a:t>
            </a:r>
            <a:r>
              <a:rPr lang="zh-CN" altLang="en-US" sz="3600" b="1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：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增加依赖后注入即可使用，简化用逻辑，无需关注释放锁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kumimoji="0" lang="zh-CN" altLang="zh-CN" sz="3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executeForWait</a:t>
            </a:r>
            <a:r>
              <a:rPr kumimoji="0" lang="zh-CN" altLang="en-US" sz="3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：</a:t>
            </a:r>
            <a:endParaRPr kumimoji="0" lang="en-US" altLang="zh-CN" sz="3600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String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lockId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：锁名称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long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waitMilliseconds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：最长等待时间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long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expireMilliseconds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锁过期时间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ActionInterface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&lt;Boolean&gt; action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：业务实现接口，返回</a:t>
            </a:r>
            <a:r>
              <a:rPr lang="en-US" altLang="zh-CN" sz="3600" dirty="0">
                <a:solidFill>
                  <a:srgbClr val="24292F"/>
                </a:solidFill>
                <a:latin typeface="+mj-ea"/>
                <a:ea typeface="+mj-ea"/>
              </a:rPr>
              <a:t>Boolean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标识业务执行情况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887824B-75B2-4A93-D1AA-0E10DA65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034" y="6562465"/>
            <a:ext cx="22406666" cy="5693866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  <a:t>@Autowired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protected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DistributedLock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distributedLock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  <a:t>@Override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public boolean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+mj-ea"/>
                <a:ea typeface="+mj-ea"/>
              </a:rPr>
              <a:t>lockAddStore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Long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id)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throws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Exception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boolean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result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distributedLock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.executeForWait(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String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valueOf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(id),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1000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1000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*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60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() -&gt;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 storeInfo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storeMapper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.findById(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51691"/>
                </a:solidFill>
                <a:effectLst/>
                <a:latin typeface="+mj-ea"/>
                <a:ea typeface="+mj-ea"/>
              </a:rPr>
              <a:t>id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class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.setCount(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.getCount() +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storeMapper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.update(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return true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});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result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}</a:t>
            </a:r>
            <a:endParaRPr lang="en-US" altLang="zh-CN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098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</a:extLst>
          </a:blip>
          <a:srcRect t="12505" b="12505"/>
          <a:stretch>
            <a:fillRect/>
          </a:stretch>
        </p:blipFill>
        <p:spPr>
          <a:xfrm>
            <a:off x="0" y="26695"/>
            <a:ext cx="24384000" cy="1366260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54000"/>
              </a:srgbClr>
            </a:outerShdw>
          </a:effectLst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4">
            <a:alphaModFix amt="90196"/>
          </a:blip>
          <a:srcRect/>
          <a:stretch>
            <a:fillRect/>
          </a:stretch>
        </p:blipFill>
        <p:spPr>
          <a:xfrm>
            <a:off x="0" y="-25400"/>
            <a:ext cx="6121400" cy="137414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337701" y="4147178"/>
            <a:ext cx="685800" cy="660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19413926" y="979664"/>
            <a:ext cx="1473200" cy="2908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9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10" name="image 20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909726" y="-12700"/>
            <a:ext cx="483614" cy="13741400"/>
          </a:xfrm>
          <a:prstGeom prst="rect">
            <a:avLst/>
          </a:prstGeom>
        </p:spPr>
      </p:pic>
      <p:pic>
        <p:nvPicPr>
          <p:cNvPr id="2011" name="image 2011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143000" y="1055864"/>
            <a:ext cx="3025160" cy="907598"/>
          </a:xfrm>
          <a:prstGeom prst="rect">
            <a:avLst/>
          </a:prstGeom>
        </p:spPr>
      </p:pic>
      <p:sp>
        <p:nvSpPr>
          <p:cNvPr id="17" name="Object 205"/>
          <p:cNvSpPr txBox="1"/>
          <p:nvPr/>
        </p:nvSpPr>
        <p:spPr>
          <a:xfrm>
            <a:off x="8085658" y="4839105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205"/>
          <p:cNvSpPr txBox="1"/>
          <p:nvPr/>
        </p:nvSpPr>
        <p:spPr>
          <a:xfrm>
            <a:off x="8085658" y="7116576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9" name="Object 205"/>
          <p:cNvSpPr txBox="1"/>
          <p:nvPr/>
        </p:nvSpPr>
        <p:spPr>
          <a:xfrm>
            <a:off x="8085658" y="9394047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email"/>
          <a:srcRect/>
          <a:stretch>
            <a:fillRect/>
          </a:stretch>
        </p:blipFill>
        <p:spPr>
          <a:xfrm rot="5400000">
            <a:off x="16359640" y="6019765"/>
            <a:ext cx="12447493" cy="2519693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6349601" y="3675757"/>
            <a:ext cx="7609441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6349601" y="1911973"/>
            <a:ext cx="7609442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锁简介</a:t>
            </a:r>
          </a:p>
        </p:txBody>
      </p:sp>
      <p:sp>
        <p:nvSpPr>
          <p:cNvPr id="207" name="Object 207"/>
          <p:cNvSpPr txBox="1"/>
          <p:nvPr/>
        </p:nvSpPr>
        <p:spPr>
          <a:xfrm>
            <a:off x="4301850" y="1740771"/>
            <a:ext cx="2047824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3" name="Object 2013"/>
          <p:cNvSpPr txBox="1"/>
          <p:nvPr/>
        </p:nvSpPr>
        <p:spPr>
          <a:xfrm>
            <a:off x="4224454" y="3737526"/>
            <a:ext cx="2047824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205">
            <a:extLst>
              <a:ext uri="{FF2B5EF4-FFF2-40B4-BE49-F238E27FC236}">
                <a16:creationId xmlns:a16="http://schemas.microsoft.com/office/drawing/2014/main" id="{3EF6906E-41B7-0A45-C3B3-76EA19758F7A}"/>
              </a:ext>
            </a:extLst>
          </p:cNvPr>
          <p:cNvSpPr txBox="1"/>
          <p:nvPr/>
        </p:nvSpPr>
        <p:spPr>
          <a:xfrm>
            <a:off x="6436468" y="6010608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Redisson</a:t>
            </a:r>
            <a:r>
              <a:rPr lang="en-US" altLang="zh-CN" sz="5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-RedLock</a:t>
            </a: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14">
            <a:extLst>
              <a:ext uri="{FF2B5EF4-FFF2-40B4-BE49-F238E27FC236}">
                <a16:creationId xmlns:a16="http://schemas.microsoft.com/office/drawing/2014/main" id="{F5312D89-6667-38CC-7399-D8A9E86A2005}"/>
              </a:ext>
            </a:extLst>
          </p:cNvPr>
          <p:cNvSpPr txBox="1"/>
          <p:nvPr/>
        </p:nvSpPr>
        <p:spPr>
          <a:xfrm>
            <a:off x="4288195" y="5847928"/>
            <a:ext cx="1985645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7600" b="1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7600" b="1" i="0" dirty="0">
              <a:solidFill>
                <a:srgbClr val="F4D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205">
            <a:extLst>
              <a:ext uri="{FF2B5EF4-FFF2-40B4-BE49-F238E27FC236}">
                <a16:creationId xmlns:a16="http://schemas.microsoft.com/office/drawing/2014/main" id="{1999D59D-F499-44AC-8903-913841BAA2F1}"/>
              </a:ext>
            </a:extLst>
          </p:cNvPr>
          <p:cNvSpPr txBox="1"/>
          <p:nvPr/>
        </p:nvSpPr>
        <p:spPr>
          <a:xfrm>
            <a:off x="6349600" y="3908976"/>
            <a:ext cx="7609442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常见分布式锁</a:t>
            </a:r>
          </a:p>
        </p:txBody>
      </p:sp>
      <p:sp>
        <p:nvSpPr>
          <p:cNvPr id="2" name="Object 205">
            <a:extLst>
              <a:ext uri="{FF2B5EF4-FFF2-40B4-BE49-F238E27FC236}">
                <a16:creationId xmlns:a16="http://schemas.microsoft.com/office/drawing/2014/main" id="{F6D0AA67-37A2-2CAB-4379-053FA3790C38}"/>
              </a:ext>
            </a:extLst>
          </p:cNvPr>
          <p:cNvSpPr txBox="1"/>
          <p:nvPr/>
        </p:nvSpPr>
        <p:spPr>
          <a:xfrm>
            <a:off x="6445808" y="8212719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plg</a:t>
            </a:r>
            <a:r>
              <a:rPr lang="en-US" altLang="zh-CN" sz="54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fx</a:t>
            </a:r>
            <a:r>
              <a:rPr lang="en-US" altLang="zh-CN" sz="54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-starter-</a:t>
            </a: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distributedLock</a:t>
            </a: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bject 2014">
            <a:extLst>
              <a:ext uri="{FF2B5EF4-FFF2-40B4-BE49-F238E27FC236}">
                <a16:creationId xmlns:a16="http://schemas.microsoft.com/office/drawing/2014/main" id="{0CEB7635-62E2-FDC7-C0A6-BEFDC5DDD13D}"/>
              </a:ext>
            </a:extLst>
          </p:cNvPr>
          <p:cNvSpPr txBox="1"/>
          <p:nvPr/>
        </p:nvSpPr>
        <p:spPr>
          <a:xfrm>
            <a:off x="4297535" y="8050039"/>
            <a:ext cx="1985645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7600" b="1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7600" b="1" i="0" dirty="0">
              <a:solidFill>
                <a:srgbClr val="F4D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205">
            <a:extLst>
              <a:ext uri="{FF2B5EF4-FFF2-40B4-BE49-F238E27FC236}">
                <a16:creationId xmlns:a16="http://schemas.microsoft.com/office/drawing/2014/main" id="{C2783F49-9DD9-5C02-B535-0EB4579F8B0F}"/>
              </a:ext>
            </a:extLst>
          </p:cNvPr>
          <p:cNvSpPr txBox="1"/>
          <p:nvPr/>
        </p:nvSpPr>
        <p:spPr>
          <a:xfrm>
            <a:off x="6445808" y="10347804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700" y="6146800"/>
            <a:ext cx="24409400" cy="101600"/>
          </a:xfrm>
          <a:prstGeom prst="rect">
            <a:avLst/>
          </a:prstGeom>
        </p:spPr>
      </p:pic>
      <p:pic>
        <p:nvPicPr>
          <p:cNvPr id="1107" name="image 11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08" name="image 1108"/>
          <p:cNvPicPr>
            <a:picLocks noChangeAspect="1"/>
          </p:cNvPicPr>
          <p:nvPr/>
        </p:nvPicPr>
        <p:blipFill>
          <a:blip r:embed="rId5">
            <a:alphaModFix amt="70489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80000"/>
                    </a14:imgEffect>
                    <a14:imgEffect>
                      <a14:colorTemperature colorTemp="6156"/>
                    </a14:imgEffect>
                    <a14:imgEffect>
                      <a14:saturation sat="20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648466" y="0"/>
            <a:ext cx="25032458" cy="13715990"/>
          </a:xfrm>
          <a:prstGeom prst="rect">
            <a:avLst/>
          </a:prstGeom>
        </p:spPr>
      </p:pic>
      <p:pic>
        <p:nvPicPr>
          <p:cNvPr id="1109" name="image 1109"/>
          <p:cNvPicPr>
            <a:picLocks noChangeAspect="1"/>
          </p:cNvPicPr>
          <p:nvPr/>
        </p:nvPicPr>
        <p:blipFill>
          <a:blip r:embed="rId7">
            <a:alphaModFix amt="74901"/>
          </a:blip>
          <a:srcRect/>
          <a:stretch>
            <a:fillRect/>
          </a:stretch>
        </p:blipFill>
        <p:spPr>
          <a:xfrm>
            <a:off x="4951694" y="3364622"/>
            <a:ext cx="14480611" cy="6986754"/>
          </a:xfrm>
          <a:prstGeom prst="rect">
            <a:avLst/>
          </a:prstGeom>
        </p:spPr>
      </p:pic>
      <p:sp>
        <p:nvSpPr>
          <p:cNvPr id="11010" name="Object 11010"/>
          <p:cNvSpPr txBox="1"/>
          <p:nvPr/>
        </p:nvSpPr>
        <p:spPr>
          <a:xfrm>
            <a:off x="14475277" y="8263443"/>
            <a:ext cx="3672098" cy="46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100" b="1" i="0" spc="558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3100" b="1" i="0" spc="558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扫我了解更多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1" name="Object 11011"/>
          <p:cNvSpPr txBox="1"/>
          <p:nvPr/>
        </p:nvSpPr>
        <p:spPr>
          <a:xfrm>
            <a:off x="6190476" y="4386944"/>
            <a:ext cx="7223243" cy="2527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8000" b="1" i="0" spc="166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</a:t>
            </a:r>
            <a:endParaRPr lang="en-US" altLang="zh-CN" sz="8000" b="1" i="0" spc="166" dirty="0">
              <a:solidFill>
                <a:srgbClr val="085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8000" b="1" i="0" spc="166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en-US" altLang="zh-CN" sz="8000" b="1" i="0" spc="166" dirty="0">
              <a:solidFill>
                <a:srgbClr val="085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2" name="Object 11012"/>
          <p:cNvSpPr txBox="1"/>
          <p:nvPr/>
        </p:nvSpPr>
        <p:spPr>
          <a:xfrm>
            <a:off x="6146562" y="7999187"/>
            <a:ext cx="5340581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500" i="0" spc="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打造称心如意的物流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3" name="Object 11013"/>
          <p:cNvSpPr txBox="1"/>
          <p:nvPr/>
        </p:nvSpPr>
        <p:spPr>
          <a:xfrm>
            <a:off x="6343581" y="8733343"/>
            <a:ext cx="4851400" cy="342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200" i="0" spc="15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 LOGISTICS FIT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014" name="image 11014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4581903" y="4908657"/>
            <a:ext cx="3126494" cy="31667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锁简介</a:t>
              </a: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425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锁简介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1593352" y="2564411"/>
            <a:ext cx="12480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作用：</a:t>
            </a: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控制共享资源的访问，保障同一时间只有一个程序能操作共享资源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EACBF-968A-FE9F-0761-8C44B3296F4F}"/>
              </a:ext>
            </a:extLst>
          </p:cNvPr>
          <p:cNvSpPr/>
          <p:nvPr/>
        </p:nvSpPr>
        <p:spPr>
          <a:xfrm>
            <a:off x="1593352" y="5140310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F9AA10-F533-C7F3-2975-33D3D33A9EA9}"/>
              </a:ext>
            </a:extLst>
          </p:cNvPr>
          <p:cNvSpPr txBox="1"/>
          <p:nvPr/>
        </p:nvSpPr>
        <p:spPr>
          <a:xfrm>
            <a:off x="2396917" y="5021894"/>
            <a:ext cx="133028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乐观锁：</a:t>
            </a:r>
            <a:r>
              <a:rPr lang="zh-CN" altLang="en-US" sz="4000" dirty="0">
                <a:latin typeface="+mj-ea"/>
                <a:ea typeface="+mj-ea"/>
              </a:rPr>
              <a:t>认为数据在一般情况下不会造成冲突，在访问记录前不会加排他锁，而是在进行数据提交更新时，才会对数据冲突与否进行检测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523B3C-FB80-7B4B-B221-439E17FA0B06}"/>
              </a:ext>
            </a:extLst>
          </p:cNvPr>
          <p:cNvSpPr txBox="1"/>
          <p:nvPr/>
        </p:nvSpPr>
        <p:spPr>
          <a:xfrm>
            <a:off x="2396917" y="7791391"/>
            <a:ext cx="12992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悲观锁：</a:t>
            </a:r>
            <a:r>
              <a:rPr lang="zh-CN" altLang="en-US" sz="4000" dirty="0">
                <a:latin typeface="+mj-ea"/>
                <a:ea typeface="+mj-ea"/>
              </a:rPr>
              <a:t>认为数据很容易被其他线程修改，在处理数据前就加锁，并在整个数据处理过程中数据都处于锁定状态</a:t>
            </a:r>
          </a:p>
          <a:p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B23970-4729-899B-720D-033535EEC61B}"/>
              </a:ext>
            </a:extLst>
          </p:cNvPr>
          <p:cNvSpPr/>
          <p:nvPr/>
        </p:nvSpPr>
        <p:spPr>
          <a:xfrm>
            <a:off x="1593352" y="7909807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4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1344472" y="2564411"/>
            <a:ext cx="12480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过程：</a:t>
            </a:r>
            <a:endParaRPr lang="en-US" altLang="zh-CN" sz="4800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操作共享资源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保存时检查资源是否已过期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已过期重试操作过程，或直接报错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EACBF-968A-FE9F-0761-8C44B3296F4F}"/>
              </a:ext>
            </a:extLst>
          </p:cNvPr>
          <p:cNvSpPr/>
          <p:nvPr/>
        </p:nvSpPr>
        <p:spPr>
          <a:xfrm>
            <a:off x="1344473" y="7907262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F9AA10-F533-C7F3-2975-33D3D33A9EA9}"/>
              </a:ext>
            </a:extLst>
          </p:cNvPr>
          <p:cNvSpPr txBox="1"/>
          <p:nvPr/>
        </p:nvSpPr>
        <p:spPr>
          <a:xfrm>
            <a:off x="2148038" y="7788846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共享资源需记录版本标识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EF77F9-6468-8A92-7B4C-3E0B4E7A7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653" y="2376801"/>
            <a:ext cx="7160874" cy="95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9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1344472" y="2564411"/>
            <a:ext cx="12480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过程：</a:t>
            </a:r>
            <a:endParaRPr lang="en-US" altLang="zh-CN" sz="4800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获取锁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持有锁，操作数据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释放锁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EACBF-968A-FE9F-0761-8C44B3296F4F}"/>
              </a:ext>
            </a:extLst>
          </p:cNvPr>
          <p:cNvSpPr/>
          <p:nvPr/>
        </p:nvSpPr>
        <p:spPr>
          <a:xfrm>
            <a:off x="1344473" y="7907262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F9AA10-F533-C7F3-2975-33D3D33A9EA9}"/>
              </a:ext>
            </a:extLst>
          </p:cNvPr>
          <p:cNvSpPr txBox="1"/>
          <p:nvPr/>
        </p:nvSpPr>
        <p:spPr>
          <a:xfrm>
            <a:off x="2148038" y="7788846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指定所有程序都能访问到的标识为锁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523B3C-FB80-7B4B-B221-439E17FA0B06}"/>
              </a:ext>
            </a:extLst>
          </p:cNvPr>
          <p:cNvSpPr txBox="1"/>
          <p:nvPr/>
        </p:nvSpPr>
        <p:spPr>
          <a:xfrm>
            <a:off x="2148038" y="9353320"/>
            <a:ext cx="10172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需记录锁与程序对应关系，用于释放锁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B23970-4729-899B-720D-033535EEC61B}"/>
              </a:ext>
            </a:extLst>
          </p:cNvPr>
          <p:cNvSpPr/>
          <p:nvPr/>
        </p:nvSpPr>
        <p:spPr>
          <a:xfrm>
            <a:off x="1344473" y="9471736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72108F-EE4B-BA31-A46F-172E85F5A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0439" y="2073503"/>
            <a:ext cx="4751175" cy="1043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2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9C0CA5A1-51BB-BC82-6FB8-461EA1149643}"/>
              </a:ext>
            </a:extLst>
          </p:cNvPr>
          <p:cNvSpPr txBox="1">
            <a:spLocks/>
          </p:cNvSpPr>
          <p:nvPr/>
        </p:nvSpPr>
        <p:spPr>
          <a:xfrm>
            <a:off x="2656262" y="2724299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竞争锁失败：阻塞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非阻塞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1BC72D-CE77-2791-A47E-98AD4066EA22}"/>
              </a:ext>
            </a:extLst>
          </p:cNvPr>
          <p:cNvSpPr txBox="1">
            <a:spLocks/>
          </p:cNvSpPr>
          <p:nvPr/>
        </p:nvSpPr>
        <p:spPr>
          <a:xfrm>
            <a:off x="2637555" y="4355640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竞争锁过程：公平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非公平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018999-6349-E668-463F-745BBC46116E}"/>
              </a:ext>
            </a:extLst>
          </p:cNvPr>
          <p:cNvSpPr txBox="1">
            <a:spLocks/>
          </p:cNvSpPr>
          <p:nvPr/>
        </p:nvSpPr>
        <p:spPr>
          <a:xfrm>
            <a:off x="2656262" y="7618323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锁是否可共享：共享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排他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B9610D3-D96D-F4C6-3C70-DAC64A68B50D}"/>
              </a:ext>
            </a:extLst>
          </p:cNvPr>
          <p:cNvSpPr txBox="1">
            <a:spLocks/>
          </p:cNvSpPr>
          <p:nvPr/>
        </p:nvSpPr>
        <p:spPr>
          <a:xfrm>
            <a:off x="2656262" y="5986981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锁是否可被重复获取：可重入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非可重入</a:t>
            </a:r>
          </a:p>
        </p:txBody>
      </p:sp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中实现的锁特性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88DC53-C764-23FE-0958-0BE76D4F0B33}"/>
              </a:ext>
            </a:extLst>
          </p:cNvPr>
          <p:cNvSpPr/>
          <p:nvPr/>
        </p:nvSpPr>
        <p:spPr>
          <a:xfrm>
            <a:off x="1852697" y="2842715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28ADF3-87AD-E808-7683-96D132466470}"/>
              </a:ext>
            </a:extLst>
          </p:cNvPr>
          <p:cNvSpPr/>
          <p:nvPr/>
        </p:nvSpPr>
        <p:spPr>
          <a:xfrm>
            <a:off x="1833990" y="4474056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4C4A5CD-AA15-501A-2438-E4CA9F382EE3}"/>
              </a:ext>
            </a:extLst>
          </p:cNvPr>
          <p:cNvSpPr/>
          <p:nvPr/>
        </p:nvSpPr>
        <p:spPr>
          <a:xfrm>
            <a:off x="1852697" y="7736739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FE5807-992F-D3E5-3564-B0589C70A5E1}"/>
              </a:ext>
            </a:extLst>
          </p:cNvPr>
          <p:cNvSpPr/>
          <p:nvPr/>
        </p:nvSpPr>
        <p:spPr>
          <a:xfrm>
            <a:off x="1852697" y="6105397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FFBFC1C-32DB-2F5C-0FA0-70DB29A05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9473" y="1955652"/>
            <a:ext cx="5154130" cy="113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2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常见分布式锁</a:t>
              </a: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07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常见分布式锁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1344473" y="2564411"/>
            <a:ext cx="1248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数据库：</a:t>
            </a:r>
            <a:r>
              <a:rPr lang="zh-CN" altLang="en-US" sz="4800" dirty="0">
                <a:latin typeface="+mj-ea"/>
                <a:ea typeface="+mj-ea"/>
              </a:rPr>
              <a:t>使用唯一索引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27F087-44F9-DD55-07F2-8A956B91F82F}"/>
              </a:ext>
            </a:extLst>
          </p:cNvPr>
          <p:cNvSpPr txBox="1"/>
          <p:nvPr/>
        </p:nvSpPr>
        <p:spPr>
          <a:xfrm>
            <a:off x="1344467" y="4557125"/>
            <a:ext cx="1248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latin typeface="+mj-ea"/>
                <a:ea typeface="+mj-ea"/>
              </a:rPr>
              <a:t>ZooKeeper</a:t>
            </a:r>
            <a:r>
              <a:rPr lang="zh-CN" altLang="en-US" sz="4800" b="1" dirty="0">
                <a:latin typeface="+mj-ea"/>
                <a:ea typeface="+mj-ea"/>
              </a:rPr>
              <a:t>：</a:t>
            </a:r>
            <a:r>
              <a:rPr lang="zh-CN" altLang="en-US" sz="4800" dirty="0">
                <a:latin typeface="+mj-ea"/>
                <a:ea typeface="+mj-ea"/>
              </a:rPr>
              <a:t>临时有序节点</a:t>
            </a:r>
            <a:endParaRPr lang="zh-CN" altLang="en-US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FC081E-BB4C-6F73-12AE-772C0E067E28}"/>
              </a:ext>
            </a:extLst>
          </p:cNvPr>
          <p:cNvSpPr txBox="1"/>
          <p:nvPr/>
        </p:nvSpPr>
        <p:spPr>
          <a:xfrm>
            <a:off x="1344468" y="6858000"/>
            <a:ext cx="1248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+mj-ea"/>
                <a:ea typeface="+mj-ea"/>
              </a:rPr>
              <a:t>Redis</a:t>
            </a:r>
            <a:r>
              <a:rPr lang="zh-CN" altLang="en-US" sz="4800" b="1" dirty="0">
                <a:latin typeface="+mj-ea"/>
                <a:ea typeface="+mj-ea"/>
              </a:rPr>
              <a:t>：</a:t>
            </a:r>
            <a:r>
              <a:rPr lang="en-US" altLang="zh-CN" sz="4800" dirty="0">
                <a:latin typeface="+mj-ea"/>
                <a:ea typeface="+mj-ea"/>
              </a:rPr>
              <a:t>SETNX</a:t>
            </a:r>
            <a:r>
              <a:rPr lang="zh-CN" altLang="en-US" sz="4800" dirty="0">
                <a:latin typeface="+mj-ea"/>
                <a:ea typeface="+mj-ea"/>
              </a:rPr>
              <a:t>命令</a:t>
            </a:r>
            <a:r>
              <a:rPr lang="en-US" altLang="zh-CN" sz="4800" dirty="0">
                <a:latin typeface="+mj-ea"/>
                <a:ea typeface="+mj-ea"/>
              </a:rPr>
              <a:t>+EXPIRE</a:t>
            </a:r>
            <a:r>
              <a:rPr lang="zh-CN" altLang="en-US" sz="4800" dirty="0">
                <a:latin typeface="+mj-ea"/>
                <a:ea typeface="+mj-ea"/>
              </a:rPr>
              <a:t>命令</a:t>
            </a:r>
            <a:endParaRPr lang="zh-CN" altLang="en-US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3463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</TotalTime>
  <Words>956</Words>
  <Application>Microsoft Office PowerPoint</Application>
  <PresentationFormat>自定义</PresentationFormat>
  <Paragraphs>112</Paragraphs>
  <Slides>20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Calibri</vt:lpstr>
      <vt:lpstr>Arial</vt:lpstr>
      <vt:lpstr>微软雅黑</vt:lpstr>
      <vt:lpstr>Microsoft JhengHei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普罗格-品牌文化部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普罗格2021年PPT模版标准版</dc:title>
  <dc:subject>PPT模版</dc:subject>
  <dc:creator>李航</dc:creator>
  <cp:lastModifiedBy>Mei JianMing</cp:lastModifiedBy>
  <cp:revision>210</cp:revision>
  <dcterms:created xsi:type="dcterms:W3CDTF">2021-03-08T09:12:00Z</dcterms:created>
  <dcterms:modified xsi:type="dcterms:W3CDTF">2023-02-20T09:13:43Z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2050177FB9F34296AD8D4110341433FF</vt:lpwstr>
  </property>
  <property fmtid="{D5CDD505-2E9C-101B-9397-08002B2CF9AE}" pid="3" name="KSOProductBuildVer">
    <vt:lpwstr>2052-11.1.0.11365</vt:lpwstr>
  </property>
</Properties>
</file>